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CCFF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06398-C650-43C3-BE7F-74E1F24939B6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5FEB5-3029-47DA-B296-F8187FCA3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579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5FEB5-3029-47DA-B296-F8187FCA38A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829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61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0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45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32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1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90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5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3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0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7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9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29C04-B5D0-4DD4-9792-9AA1AD339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5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3DEF-85B0-44D2-A51A-98767F4CB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09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6BD84-D88B-44B9-906E-14CBBFB105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0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2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75656" y="2204864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Процессы </a:t>
            </a:r>
            <a:r>
              <a:rPr lang="ru-RU" b="1" dirty="0" smtClean="0">
                <a:solidFill>
                  <a:srgbClr val="000000"/>
                </a:solidFill>
              </a:rPr>
              <a:t>почвообразования</a:t>
            </a:r>
            <a:endParaRPr lang="ru-RU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404665"/>
            <a:ext cx="8712968" cy="1728192"/>
          </a:xfrm>
          <a:solidFill>
            <a:srgbClr val="FFFF99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   </a:t>
            </a:r>
            <a:r>
              <a:rPr lang="ru-RU" sz="2400" b="1" dirty="0" smtClean="0"/>
              <a:t>Почвообразование</a:t>
            </a:r>
            <a:r>
              <a:rPr lang="ru-RU" sz="2400" dirty="0" smtClean="0"/>
              <a:t> – совокупность явлений превращения и передвижения </a:t>
            </a:r>
            <a:r>
              <a:rPr lang="ru-RU" sz="2400" i="1" dirty="0" smtClean="0"/>
              <a:t>веществ</a:t>
            </a:r>
            <a:r>
              <a:rPr lang="ru-RU" sz="2400" dirty="0" smtClean="0"/>
              <a:t> и </a:t>
            </a:r>
            <a:r>
              <a:rPr lang="ru-RU" sz="2400" i="1" dirty="0" smtClean="0"/>
              <a:t>энергии</a:t>
            </a:r>
            <a:r>
              <a:rPr lang="ru-RU" sz="2400" dirty="0" smtClean="0"/>
              <a:t>, протекающих в почвенной толще </a:t>
            </a:r>
          </a:p>
          <a:p>
            <a:pPr eaLnBrk="1" hangingPunct="1">
              <a:buFontTx/>
              <a:buNone/>
            </a:pPr>
            <a:r>
              <a:rPr lang="ru-RU" sz="2400" dirty="0" smtClean="0"/>
              <a:t>                (по А.А. Роде)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212976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Трансформация минералов горной породы (или уже существующей почвы);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Накопление в почве органических остатков и их постепенная   трансформация;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Взаимодействие минеральных и органических веществ с образованием системы </a:t>
            </a:r>
            <a:r>
              <a:rPr lang="ru-RU" sz="2000" dirty="0" err="1" smtClean="0"/>
              <a:t>органо-минеральных</a:t>
            </a:r>
            <a:r>
              <a:rPr lang="ru-RU" sz="2000" dirty="0" smtClean="0"/>
              <a:t> соединений;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Аккумуляция в верхней части профиля </a:t>
            </a:r>
            <a:r>
              <a:rPr lang="ru-RU" sz="2000" dirty="0" err="1" smtClean="0"/>
              <a:t>биофильных</a:t>
            </a:r>
            <a:r>
              <a:rPr lang="ru-RU" sz="2000" dirty="0" smtClean="0"/>
              <a:t> элементов;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Передвижение продуктов почвообразования с током влаги в профиле почвы и по ее поверхности.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48880"/>
            <a:ext cx="85689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Наиболее важные слагаемые  почвообразовательного</a:t>
            </a:r>
            <a:r>
              <a:rPr lang="en-US" sz="2400" b="1" dirty="0" smtClean="0"/>
              <a:t> </a:t>
            </a:r>
            <a:r>
              <a:rPr lang="ru-RU" sz="2400" b="1" dirty="0" smtClean="0"/>
              <a:t>процесса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865187"/>
          </a:xfrm>
        </p:spPr>
        <p:txBody>
          <a:bodyPr/>
          <a:lstStyle/>
          <a:p>
            <a:r>
              <a:rPr lang="ru-RU" sz="2400" b="1" dirty="0" smtClean="0">
                <a:solidFill>
                  <a:srgbClr val="990000"/>
                </a:solidFill>
              </a:rPr>
              <a:t>Схема большого геологического круговорота веществ </a:t>
            </a:r>
            <a:br>
              <a:rPr lang="ru-RU" sz="2400" b="1" dirty="0" smtClean="0">
                <a:solidFill>
                  <a:srgbClr val="990000"/>
                </a:solidFill>
              </a:rPr>
            </a:br>
            <a:r>
              <a:rPr lang="ru-RU" sz="2400" b="1" dirty="0" smtClean="0">
                <a:solidFill>
                  <a:srgbClr val="990000"/>
                </a:solidFill>
              </a:rPr>
              <a:t>(по А. Холмсу, с изменениями)</a:t>
            </a:r>
          </a:p>
        </p:txBody>
      </p:sp>
      <p:pic>
        <p:nvPicPr>
          <p:cNvPr id="5123" name="Содержимое 3" descr="геохим. круговоро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24744"/>
            <a:ext cx="6516215" cy="5400997"/>
          </a:xfrm>
        </p:spPr>
      </p:pic>
      <p:sp>
        <p:nvSpPr>
          <p:cNvPr id="4" name="TextBox 3"/>
          <p:cNvSpPr txBox="1"/>
          <p:nvPr/>
        </p:nvSpPr>
        <p:spPr>
          <a:xfrm>
            <a:off x="6156176" y="981125"/>
            <a:ext cx="2987824" cy="554461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Основные этапы БГК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Появление изверженных пород на земной поверхности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Выветривание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Почвообразование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Эрозия и денудация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Накопление континентальных и океанических осадков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Метаморфизм осадков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Выход на поверхность осадочных пород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>
          <a:xfrm>
            <a:off x="539552" y="6065565"/>
            <a:ext cx="8229600" cy="79243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000" b="1" dirty="0" smtClean="0">
                <a:solidFill>
                  <a:schemeClr val="bg1"/>
                </a:solidFill>
              </a:rPr>
              <a:t>Схема биологического круговорота веществ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 ландшафте (по А.И. Перельману)</a:t>
            </a:r>
          </a:p>
        </p:txBody>
      </p:sp>
      <p:pic>
        <p:nvPicPr>
          <p:cNvPr id="6147" name="Picture 5" descr="IMG_00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7624" y="1700808"/>
            <a:ext cx="6560197" cy="4463702"/>
          </a:xfrm>
          <a:noFill/>
          <a:ln>
            <a:solidFill>
              <a:srgbClr val="00B05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0"/>
            <a:ext cx="86044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sz="2000" dirty="0" smtClean="0"/>
              <a:t>     Почва – место смыкания биологического и геологического круговоротов, где происходит формирование единого </a:t>
            </a:r>
            <a:r>
              <a:rPr lang="ru-RU" sz="2000" b="1" dirty="0" smtClean="0"/>
              <a:t>биогеохимического  круговорота</a:t>
            </a:r>
          </a:p>
          <a:p>
            <a:pPr algn="just">
              <a:buFontTx/>
              <a:buNone/>
            </a:pPr>
            <a:r>
              <a:rPr lang="ru-RU" sz="2000" b="1" dirty="0" smtClean="0"/>
              <a:t>    </a:t>
            </a:r>
            <a:r>
              <a:rPr lang="ru-RU" sz="2000" b="1" dirty="0" smtClean="0">
                <a:solidFill>
                  <a:srgbClr val="990000"/>
                </a:solidFill>
              </a:rPr>
              <a:t>Биогеохимический круговорот </a:t>
            </a:r>
            <a:r>
              <a:rPr lang="ru-RU" sz="2000" dirty="0" smtClean="0"/>
              <a:t>– система согласованных во времени и пространстве трансформационных и миграционных  потоков веществ, протекающих последовательно в живой или неживой фазе почвы.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000" b="1" dirty="0" smtClean="0">
                <a:solidFill>
                  <a:schemeClr val="tx1"/>
                </a:solidFill>
              </a:rPr>
              <a:t>Группы процессов, протекающих в почве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ru-RU" sz="2000" i="1" u="sng" dirty="0" smtClean="0">
                <a:solidFill>
                  <a:srgbClr val="C00000"/>
                </a:solidFill>
              </a:rPr>
              <a:t>микропроцессы</a:t>
            </a:r>
            <a:r>
              <a:rPr lang="ru-RU" sz="2000" u="sng" dirty="0" smtClean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– неспецифические  акты превращения вещества и энергии, протекающие в разных средах, не оставляют в почвах заметных морфологически выраженных признаков;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ru-RU" sz="2000" dirty="0" smtClean="0"/>
          </a:p>
          <a:p>
            <a:pPr algn="l" eaLnBrk="1" hangingPunct="1">
              <a:lnSpc>
                <a:spcPct val="90000"/>
              </a:lnSpc>
            </a:pPr>
            <a:endParaRPr lang="ru-RU" sz="2000" dirty="0"/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ru-RU" sz="2000" dirty="0" smtClean="0"/>
              <a:t> </a:t>
            </a:r>
            <a:r>
              <a:rPr lang="ru-RU" sz="2000" i="1" u="sng" dirty="0" err="1" smtClean="0">
                <a:solidFill>
                  <a:srgbClr val="C00000"/>
                </a:solidFill>
              </a:rPr>
              <a:t>мезопроцессы</a:t>
            </a:r>
            <a:r>
              <a:rPr lang="ru-RU" sz="2000" dirty="0" smtClean="0">
                <a:solidFill>
                  <a:srgbClr val="C00000"/>
                </a:solidFill>
              </a:rPr>
              <a:t> или </a:t>
            </a:r>
            <a:r>
              <a:rPr lang="ru-RU" sz="2000" i="1" dirty="0" smtClean="0">
                <a:solidFill>
                  <a:srgbClr val="C00000"/>
                </a:solidFill>
              </a:rPr>
              <a:t>элементарные почвенные процессы (ЭПП)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– специфические почвенные процессы (природные и антропогенные), определяющие состав, свойства и дифференциацию почвенного профиля;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ru-RU" sz="2000" dirty="0" smtClean="0"/>
          </a:p>
          <a:p>
            <a:pPr algn="l" eaLnBrk="1" hangingPunct="1">
              <a:lnSpc>
                <a:spcPct val="90000"/>
              </a:lnSpc>
            </a:pPr>
            <a:endParaRPr lang="ru-RU" sz="2000" dirty="0" smtClean="0"/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ru-RU" sz="2000" i="1" u="sng" dirty="0" smtClean="0">
                <a:solidFill>
                  <a:srgbClr val="C00000"/>
                </a:solidFill>
              </a:rPr>
              <a:t>макропроцессы</a:t>
            </a:r>
            <a:r>
              <a:rPr lang="ru-RU" sz="2000" dirty="0" smtClean="0">
                <a:solidFill>
                  <a:srgbClr val="C00000"/>
                </a:solidFill>
              </a:rPr>
              <a:t> или </a:t>
            </a:r>
            <a:r>
              <a:rPr lang="ru-RU" sz="2000" i="1" dirty="0" smtClean="0">
                <a:solidFill>
                  <a:srgbClr val="C00000"/>
                </a:solidFill>
              </a:rPr>
              <a:t>общие (тотальные) </a:t>
            </a:r>
            <a:r>
              <a:rPr lang="ru-RU" sz="2000" dirty="0" smtClean="0">
                <a:solidFill>
                  <a:schemeClr val="tx1"/>
                </a:solidFill>
              </a:rPr>
              <a:t>– специфическое сочетание  </a:t>
            </a:r>
            <a:r>
              <a:rPr lang="ru-RU" sz="2000" dirty="0" err="1" smtClean="0">
                <a:solidFill>
                  <a:schemeClr val="tx1"/>
                </a:solidFill>
              </a:rPr>
              <a:t>профилеобразующих</a:t>
            </a:r>
            <a:r>
              <a:rPr lang="ru-RU" sz="2000" dirty="0" smtClean="0">
                <a:solidFill>
                  <a:schemeClr val="tx1"/>
                </a:solidFill>
              </a:rPr>
              <a:t> ЭПП, формирующее свой тип почвообразования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3923928" y="1988840"/>
            <a:ext cx="432048" cy="504056"/>
          </a:xfrm>
          <a:prstGeom prst="downArrow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3995936" y="4149080"/>
            <a:ext cx="432048" cy="504056"/>
          </a:xfrm>
          <a:prstGeom prst="downArrow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629525" cy="360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600" b="1" smtClean="0">
                <a:solidFill>
                  <a:srgbClr val="0070C0"/>
                </a:solidFill>
              </a:rPr>
              <a:t>Виды микропроцессов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665163"/>
            <a:ext cx="8280920" cy="619283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sz="1800" b="1" i="1" dirty="0" smtClean="0"/>
              <a:t>Поглощение</a:t>
            </a:r>
            <a:r>
              <a:rPr lang="ru-RU" sz="1800" b="1" dirty="0" smtClean="0"/>
              <a:t> </a:t>
            </a:r>
            <a:r>
              <a:rPr lang="ru-RU" sz="1800" dirty="0" err="1" smtClean="0"/>
              <a:t>биотой</a:t>
            </a:r>
            <a:r>
              <a:rPr lang="ru-RU" sz="1800" dirty="0" smtClean="0"/>
              <a:t> минеральных солей из почвы и синтез органического вещества – </a:t>
            </a:r>
            <a:r>
              <a:rPr lang="ru-RU" sz="1800" b="1" i="1" dirty="0" smtClean="0"/>
              <a:t>возврат </a:t>
            </a:r>
            <a:r>
              <a:rPr lang="ru-RU" sz="1800" dirty="0" smtClean="0"/>
              <a:t>живыми организмами в почву органических и минеральных соединений;</a:t>
            </a:r>
          </a:p>
          <a:p>
            <a:pPr eaLnBrk="1" hangingPunct="1"/>
            <a:r>
              <a:rPr lang="ru-RU" sz="1800" b="1" i="1" dirty="0" smtClean="0"/>
              <a:t>Разложение</a:t>
            </a:r>
            <a:r>
              <a:rPr lang="ru-RU" sz="1800" b="1" dirty="0" smtClean="0"/>
              <a:t> </a:t>
            </a:r>
            <a:r>
              <a:rPr lang="ru-RU" sz="1800" dirty="0" smtClean="0"/>
              <a:t>и </a:t>
            </a:r>
            <a:r>
              <a:rPr lang="ru-RU" sz="1800" b="1" i="1" dirty="0" smtClean="0"/>
              <a:t>минерализация</a:t>
            </a:r>
            <a:r>
              <a:rPr lang="ru-RU" sz="1800" b="1" dirty="0" smtClean="0"/>
              <a:t> </a:t>
            </a:r>
            <a:r>
              <a:rPr lang="ru-RU" sz="1800" dirty="0" smtClean="0"/>
              <a:t>растительных остатков – </a:t>
            </a:r>
            <a:r>
              <a:rPr lang="ru-RU" sz="1800" b="1" i="1" dirty="0" smtClean="0"/>
              <a:t>синтез </a:t>
            </a:r>
            <a:r>
              <a:rPr lang="ru-RU" sz="1800" dirty="0" smtClean="0"/>
              <a:t>гумусовых веществ почвы;</a:t>
            </a:r>
          </a:p>
          <a:p>
            <a:pPr eaLnBrk="1" hangingPunct="1"/>
            <a:r>
              <a:rPr lang="ru-RU" sz="1800" b="1" i="1" dirty="0" smtClean="0"/>
              <a:t>Подкисление</a:t>
            </a:r>
            <a:r>
              <a:rPr lang="ru-RU" sz="1800" b="1" dirty="0" smtClean="0"/>
              <a:t> </a:t>
            </a:r>
            <a:r>
              <a:rPr lang="ru-RU" sz="1800" dirty="0" smtClean="0"/>
              <a:t>почвенных растворов –</a:t>
            </a:r>
            <a:r>
              <a:rPr lang="ru-RU" sz="1800" b="1" dirty="0" smtClean="0"/>
              <a:t> </a:t>
            </a:r>
            <a:r>
              <a:rPr lang="ru-RU" sz="1800" b="1" i="1" dirty="0" smtClean="0"/>
              <a:t>нейтрализация</a:t>
            </a:r>
            <a:r>
              <a:rPr lang="ru-RU" sz="1800" dirty="0" smtClean="0"/>
              <a:t> почвенных растворов;</a:t>
            </a:r>
          </a:p>
          <a:p>
            <a:pPr eaLnBrk="1" hangingPunct="1"/>
            <a:r>
              <a:rPr lang="ru-RU" sz="1800" b="1" i="1" dirty="0" smtClean="0"/>
              <a:t>Разрушение </a:t>
            </a:r>
            <a:r>
              <a:rPr lang="ru-RU" sz="1800" dirty="0" smtClean="0"/>
              <a:t>первичных минералов – </a:t>
            </a:r>
            <a:r>
              <a:rPr lang="ru-RU" sz="1800" b="1" i="1" dirty="0" smtClean="0"/>
              <a:t>синтез</a:t>
            </a:r>
            <a:r>
              <a:rPr lang="ru-RU" sz="1800" dirty="0" smtClean="0"/>
              <a:t> вторичных минералов;</a:t>
            </a:r>
          </a:p>
          <a:p>
            <a:pPr eaLnBrk="1" hangingPunct="1"/>
            <a:r>
              <a:rPr lang="ru-RU" sz="1800" b="1" i="1" dirty="0" smtClean="0"/>
              <a:t>Коагуляция</a:t>
            </a:r>
            <a:r>
              <a:rPr lang="ru-RU" sz="1800" b="1" dirty="0" smtClean="0"/>
              <a:t> </a:t>
            </a:r>
            <a:r>
              <a:rPr lang="ru-RU" sz="1800" dirty="0" smtClean="0"/>
              <a:t>коллоидов – </a:t>
            </a:r>
            <a:r>
              <a:rPr lang="ru-RU" sz="1800" b="1" i="1" dirty="0" smtClean="0"/>
              <a:t>пептизаци</a:t>
            </a:r>
            <a:r>
              <a:rPr lang="ru-RU" sz="1800" b="1" dirty="0" smtClean="0"/>
              <a:t>я </a:t>
            </a:r>
            <a:r>
              <a:rPr lang="ru-RU" sz="1800" dirty="0" smtClean="0"/>
              <a:t>коллоидов;</a:t>
            </a:r>
          </a:p>
          <a:p>
            <a:pPr eaLnBrk="1" hangingPunct="1"/>
            <a:r>
              <a:rPr lang="ru-RU" sz="1800" b="1" i="1" dirty="0" smtClean="0"/>
              <a:t>Окислительные</a:t>
            </a:r>
            <a:r>
              <a:rPr lang="ru-RU" sz="1800" b="1" dirty="0" smtClean="0"/>
              <a:t> </a:t>
            </a:r>
            <a:r>
              <a:rPr lang="ru-RU" sz="1800" dirty="0" smtClean="0"/>
              <a:t>процессы – </a:t>
            </a:r>
            <a:r>
              <a:rPr lang="ru-RU" sz="1800" b="1" i="1" dirty="0" smtClean="0"/>
              <a:t>восстановительные</a:t>
            </a:r>
            <a:r>
              <a:rPr lang="ru-RU" sz="1800" dirty="0" smtClean="0"/>
              <a:t> процессы;</a:t>
            </a:r>
          </a:p>
          <a:p>
            <a:pPr eaLnBrk="1" hangingPunct="1"/>
            <a:r>
              <a:rPr lang="ru-RU" sz="1800" b="1" i="1" dirty="0" smtClean="0"/>
              <a:t>Гидратация</a:t>
            </a:r>
            <a:r>
              <a:rPr lang="ru-RU" sz="1800" b="1" dirty="0" smtClean="0"/>
              <a:t> </a:t>
            </a:r>
            <a:r>
              <a:rPr lang="ru-RU" sz="1800" dirty="0" smtClean="0"/>
              <a:t>минеральных соединений – их </a:t>
            </a:r>
            <a:r>
              <a:rPr lang="ru-RU" sz="1800" b="1" i="1" dirty="0" smtClean="0"/>
              <a:t>дегидратация</a:t>
            </a:r>
            <a:r>
              <a:rPr lang="ru-RU" sz="1800" dirty="0" smtClean="0"/>
              <a:t>;</a:t>
            </a:r>
          </a:p>
          <a:p>
            <a:pPr eaLnBrk="1" hangingPunct="1"/>
            <a:r>
              <a:rPr lang="ru-RU" sz="1800" b="1" i="1" dirty="0" smtClean="0"/>
              <a:t>Движение растворов вверх и накопление</a:t>
            </a:r>
            <a:r>
              <a:rPr lang="ru-RU" sz="1800" dirty="0" smtClean="0"/>
              <a:t> подвижных соединений в верхней части профиля – </a:t>
            </a:r>
            <a:r>
              <a:rPr lang="ru-RU" sz="1800" b="1" i="1" dirty="0" smtClean="0"/>
              <a:t>движение растворов вниз, растворение</a:t>
            </a:r>
            <a:r>
              <a:rPr lang="ru-RU" sz="1800" dirty="0" smtClean="0"/>
              <a:t> и вынос подвижных соединений;</a:t>
            </a:r>
          </a:p>
          <a:p>
            <a:pPr eaLnBrk="1" hangingPunct="1"/>
            <a:r>
              <a:rPr lang="ru-RU" sz="1800" b="1" i="1" dirty="0" smtClean="0"/>
              <a:t>Адсорбция</a:t>
            </a:r>
            <a:r>
              <a:rPr lang="ru-RU" sz="1800" dirty="0" smtClean="0"/>
              <a:t> газов – </a:t>
            </a:r>
            <a:r>
              <a:rPr lang="ru-RU" sz="1800" b="1" i="1" dirty="0" smtClean="0"/>
              <a:t>десорбция</a:t>
            </a:r>
            <a:r>
              <a:rPr lang="ru-RU" sz="1800" dirty="0" smtClean="0"/>
              <a:t> газов.</a:t>
            </a:r>
          </a:p>
          <a:p>
            <a:pPr algn="just" eaLnBrk="1" hangingPunct="1">
              <a:buFontTx/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   </a:t>
            </a:r>
            <a:r>
              <a:rPr lang="ru-RU" sz="2000" dirty="0" smtClean="0">
                <a:solidFill>
                  <a:schemeClr val="tx1"/>
                </a:solidFill>
              </a:rPr>
              <a:t>Многие микропроцессы </a:t>
            </a:r>
            <a:r>
              <a:rPr lang="ru-RU" sz="2000" u="sng" dirty="0" smtClean="0">
                <a:solidFill>
                  <a:schemeClr val="tx1"/>
                </a:solidFill>
              </a:rPr>
              <a:t>цикличны</a:t>
            </a:r>
            <a:r>
              <a:rPr lang="ru-RU" sz="2000" dirty="0" smtClean="0">
                <a:solidFill>
                  <a:schemeClr val="tx1"/>
                </a:solidFill>
              </a:rPr>
              <a:t> из-за цикличности природных факторов (суточных, годовых, многолетних), но без полной обратимости.  Одни микропроцессы </a:t>
            </a:r>
            <a:r>
              <a:rPr lang="ru-RU" sz="2000" i="1" dirty="0" smtClean="0">
                <a:solidFill>
                  <a:schemeClr val="tx1"/>
                </a:solidFill>
              </a:rPr>
              <a:t>сменяются </a:t>
            </a:r>
            <a:r>
              <a:rPr lang="ru-RU" sz="2000" dirty="0" smtClean="0">
                <a:solidFill>
                  <a:schemeClr val="tx1"/>
                </a:solidFill>
              </a:rPr>
              <a:t>другими, противоположного характера и направления.</a:t>
            </a:r>
          </a:p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Отдельные  микропроцессы </a:t>
            </a:r>
            <a:r>
              <a:rPr lang="ru-RU" sz="2000" u="sng" dirty="0" smtClean="0">
                <a:solidFill>
                  <a:schemeClr val="tx1"/>
                </a:solidFill>
              </a:rPr>
              <a:t>не оставляют морфологически выраженных признаков </a:t>
            </a:r>
            <a:r>
              <a:rPr lang="ru-RU" sz="2000" dirty="0" smtClean="0">
                <a:solidFill>
                  <a:schemeClr val="tx1"/>
                </a:solidFill>
              </a:rPr>
              <a:t>в почвенном профиле.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600" b="1" dirty="0" smtClean="0"/>
              <a:t>Элементарные почвенные процессы </a:t>
            </a:r>
            <a:r>
              <a:rPr lang="ru-RU" sz="2400" b="1" dirty="0" smtClean="0"/>
              <a:t>(</a:t>
            </a:r>
            <a:r>
              <a:rPr lang="ru-RU" sz="2400" b="1" dirty="0" err="1" smtClean="0"/>
              <a:t>мезопроцессы</a:t>
            </a:r>
            <a:r>
              <a:rPr lang="ru-RU" sz="2400" b="1" dirty="0" smtClean="0"/>
              <a:t>)</a:t>
            </a:r>
          </a:p>
        </p:txBody>
      </p:sp>
      <p:graphicFrame>
        <p:nvGraphicFramePr>
          <p:cNvPr id="6204" name="Group 6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9890669"/>
              </p:ext>
            </p:extLst>
          </p:nvPr>
        </p:nvGraphicFramePr>
        <p:xfrm>
          <a:off x="0" y="549275"/>
          <a:ext cx="9144000" cy="6364224"/>
        </p:xfrm>
        <a:graphic>
          <a:graphicData uri="http://schemas.openxmlformats.org/drawingml/2006/table">
            <a:tbl>
              <a:tblPr/>
              <a:tblGrid>
                <a:gridCol w="453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0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Биогенно-аккумулятивные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  <a:r>
                        <a:rPr kumimoji="0" lang="ru-RU" sz="20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(процессы, протекающие под влиянием ж/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организмов и приводящие к накоплению органических веществ)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подстилкообразование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торфообразование;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гумусонакопление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Гидрогенно-аккумулятивные: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аккумуляция веществ в почвенном профиле под влиянием грунтовых вод)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засоление;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огипсовывание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окарбоначивание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оруденение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олуговение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Метаморфические: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(процессы с преобразованием твердой фазы почвы без выноса соединений или 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элювиально-илювиальной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дифференциации)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структурообразование;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оглинивание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оглеение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слитизация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и др.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Элювиально-иллювиальные: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(процессы, обусловливающие разрушение и преобразование компонентов твердой фазы почвы в верхней части профиля)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оподзоливание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лессивирование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выщелачивание;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осолодение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осолонцевание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 и др.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Деструктивные: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(процессы, связанные с частичным или полным разрушением профиля почвы)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эрозия; смыв; погребение;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уничтожение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ru-RU" sz="2400" b="1" smtClean="0"/>
              <a:t>Проявление мезопроцессов в почвообразовании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419872" y="980728"/>
            <a:ext cx="5400600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/>
              <a:t>        Слагаемые процесса </a:t>
            </a:r>
            <a:r>
              <a:rPr lang="ru-RU" sz="2000" b="1" dirty="0" err="1" smtClean="0"/>
              <a:t>оподзоливания</a:t>
            </a:r>
            <a:endParaRPr lang="ru-RU" sz="2000" dirty="0" smtClean="0"/>
          </a:p>
          <a:p>
            <a:r>
              <a:rPr lang="ru-RU" sz="2000" dirty="0" smtClean="0"/>
              <a:t>Формирование простых органических кислот при разложении растительных остатков в условиях недостатка кислорода (лимонной, щавелевой, уксусной и др.).</a:t>
            </a:r>
          </a:p>
          <a:p>
            <a:r>
              <a:rPr lang="ru-RU" sz="2000" dirty="0" smtClean="0"/>
              <a:t>Формирование гуминовых кислот (процесс гумификации).</a:t>
            </a:r>
          </a:p>
          <a:p>
            <a:r>
              <a:rPr lang="ru-RU" sz="2000" dirty="0" smtClean="0"/>
              <a:t>Появление в почве метаболитов различных организмов кислой природы и угольной кислоты.</a:t>
            </a:r>
          </a:p>
          <a:p>
            <a:r>
              <a:rPr lang="ru-RU" sz="2000" dirty="0" smtClean="0"/>
              <a:t>Разрушение первичных и вторичных минералов кислотами.</a:t>
            </a:r>
          </a:p>
          <a:p>
            <a:r>
              <a:rPr lang="ru-RU" sz="2000" dirty="0" smtClean="0"/>
              <a:t>Вынос продуктов разрушения минералов продуктов разрушения минералов в нижележащие горизонты и грунтовые воды.</a:t>
            </a:r>
          </a:p>
          <a:p>
            <a:endParaRPr lang="ru-RU" sz="2000" dirty="0"/>
          </a:p>
        </p:txBody>
      </p:sp>
      <p:pic>
        <p:nvPicPr>
          <p:cNvPr id="14341" name="Picture 11" descr="профиль д-п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908720"/>
            <a:ext cx="2343150" cy="4895850"/>
          </a:xfrm>
          <a:noFill/>
        </p:spPr>
      </p:pic>
      <p:sp>
        <p:nvSpPr>
          <p:cNvPr id="14340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107505" y="5877272"/>
            <a:ext cx="4896544" cy="7921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i="1" dirty="0" smtClean="0"/>
              <a:t>Дерново-подзолистая почва –</a:t>
            </a:r>
          </a:p>
          <a:p>
            <a:pPr eaLnBrk="1" hangingPunct="1">
              <a:buFontTx/>
              <a:buNone/>
            </a:pPr>
            <a:r>
              <a:rPr lang="ru-RU" sz="1800" b="1" i="1" dirty="0" err="1" smtClean="0"/>
              <a:t>мезопроцесс</a:t>
            </a:r>
            <a:r>
              <a:rPr lang="ru-RU" sz="1800" b="1" i="1" dirty="0" smtClean="0"/>
              <a:t>  </a:t>
            </a:r>
            <a:r>
              <a:rPr lang="ru-RU" sz="1800" b="1" dirty="0" err="1" smtClean="0">
                <a:solidFill>
                  <a:srgbClr val="006600"/>
                </a:solidFill>
              </a:rPr>
              <a:t>оподзоливание</a:t>
            </a:r>
            <a:endParaRPr lang="ru-RU" sz="1800" b="1" i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rgbClr val="663300"/>
                </a:solidFill>
              </a:rPr>
              <a:t>Стадии почвообразования</a:t>
            </a:r>
            <a:endParaRPr lang="ru-RU" sz="2800" smtClean="0"/>
          </a:p>
        </p:txBody>
      </p:sp>
      <p:sp>
        <p:nvSpPr>
          <p:cNvPr id="16387" name="Текст 2"/>
          <p:cNvSpPr>
            <a:spLocks noGrp="1"/>
          </p:cNvSpPr>
          <p:nvPr>
            <p:ph type="body" sz="half" idx="1"/>
          </p:nvPr>
        </p:nvSpPr>
        <p:spPr>
          <a:xfrm>
            <a:off x="539552" y="1412875"/>
            <a:ext cx="7570986" cy="2520181"/>
          </a:xfrm>
          <a:solidFill>
            <a:srgbClr val="FFFF99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стадия </a:t>
            </a:r>
            <a:r>
              <a:rPr lang="ru-RU" sz="2400" b="1" i="1" smtClean="0"/>
              <a:t>начального</a:t>
            </a:r>
            <a:r>
              <a:rPr lang="ru-RU" sz="2400" smtClean="0"/>
              <a:t> почвообразования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      </a:t>
            </a: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стадия </a:t>
            </a:r>
            <a:r>
              <a:rPr lang="ru-RU" sz="2400" b="1" i="1" smtClean="0"/>
              <a:t>развития</a:t>
            </a:r>
            <a:r>
              <a:rPr lang="ru-RU" sz="2400" smtClean="0"/>
              <a:t> почвы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     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стадия </a:t>
            </a:r>
            <a:r>
              <a:rPr lang="ru-RU" sz="2400" b="1" i="1" smtClean="0"/>
              <a:t>«зрелой»</a:t>
            </a:r>
            <a:r>
              <a:rPr lang="ru-RU" sz="2400" smtClean="0"/>
              <a:t> почвы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827088" y="4437063"/>
            <a:ext cx="7416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Длительность и интенсивность каждой стадии зависит от сочетания факторов почвообразования.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147249" y="5157191"/>
            <a:ext cx="3708276" cy="707489"/>
          </a:xfrm>
          <a:solidFill>
            <a:srgbClr val="CCECFF"/>
          </a:solidFill>
        </p:spPr>
        <p:txBody>
          <a:bodyPr/>
          <a:lstStyle/>
          <a:p>
            <a:pPr algn="ctr" eaLnBrk="1" hangingPunct="1"/>
            <a:r>
              <a:rPr lang="ru-RU" sz="1600" b="1" dirty="0" smtClean="0"/>
              <a:t>Стадия начального почвообразования </a:t>
            </a:r>
            <a:br>
              <a:rPr lang="ru-RU" sz="1600" b="1" dirty="0" smtClean="0"/>
            </a:br>
            <a:endParaRPr lang="ru-RU" sz="1600" b="1" dirty="0" smtClean="0"/>
          </a:p>
        </p:txBody>
      </p:sp>
      <p:pic>
        <p:nvPicPr>
          <p:cNvPr id="17411" name="Picture 6" descr="гольцы С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3140968"/>
            <a:ext cx="4307578" cy="3114383"/>
          </a:xfrm>
          <a:noFill/>
          <a:ln w="19050">
            <a:solidFill>
              <a:srgbClr val="002060"/>
            </a:solidFill>
          </a:ln>
        </p:spPr>
      </p:pic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79388" y="260350"/>
            <a:ext cx="8424862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/>
              <a:t>Особенности стадии </a:t>
            </a:r>
            <a:r>
              <a:rPr lang="ru-RU" sz="2400" b="1" i="1" dirty="0"/>
              <a:t>начального</a:t>
            </a:r>
            <a:r>
              <a:rPr lang="ru-RU" sz="2400" b="1" dirty="0"/>
              <a:t> почвообразования:</a:t>
            </a:r>
          </a:p>
          <a:p>
            <a:pPr>
              <a:lnSpc>
                <a:spcPct val="80000"/>
              </a:lnSpc>
            </a:pPr>
            <a:endParaRPr lang="ru-RU" sz="2000" dirty="0"/>
          </a:p>
          <a:p>
            <a:pPr>
              <a:lnSpc>
                <a:spcPct val="80000"/>
              </a:lnSpc>
            </a:pPr>
            <a:r>
              <a:rPr lang="ru-RU" dirty="0"/>
              <a:t> -</a:t>
            </a:r>
            <a:r>
              <a:rPr lang="ru-RU" sz="2000" dirty="0"/>
              <a:t>незначительная мощность субстрата, слабая его </a:t>
            </a:r>
            <a:r>
              <a:rPr lang="ru-RU" sz="2000" dirty="0" err="1"/>
              <a:t>дифференцированность</a:t>
            </a:r>
            <a:r>
              <a:rPr lang="ru-RU" sz="2000" dirty="0"/>
              <a:t>, </a:t>
            </a:r>
          </a:p>
          <a:p>
            <a:pPr>
              <a:lnSpc>
                <a:spcPct val="80000"/>
              </a:lnSpc>
            </a:pPr>
            <a:endParaRPr lang="ru-RU" sz="20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000" dirty="0"/>
              <a:t> нет специфических признаков почвы,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sz="20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000" dirty="0"/>
              <a:t> преобладает геологический круговорот, 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sz="20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000" i="1" dirty="0"/>
              <a:t>микропроцессы</a:t>
            </a:r>
            <a:r>
              <a:rPr lang="ru-RU" sz="2000" dirty="0"/>
              <a:t> не согласованы между собой,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sz="20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000" dirty="0"/>
              <a:t> биологический круговорот только зарождается и имеет малый объем (пионерная растительность),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 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000" dirty="0"/>
              <a:t> </a:t>
            </a:r>
            <a:r>
              <a:rPr lang="ru-RU" sz="2000" dirty="0" smtClean="0"/>
              <a:t>отсутствует сомкнутость 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 круговоротов </a:t>
            </a:r>
          </a:p>
          <a:p>
            <a:pPr>
              <a:lnSpc>
                <a:spcPct val="80000"/>
              </a:lnSpc>
            </a:pPr>
            <a:r>
              <a:rPr lang="ru-RU" sz="2000" dirty="0" smtClean="0"/>
              <a:t> 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7146031" y="3712429"/>
            <a:ext cx="1906588" cy="2016125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1600" b="1" dirty="0" smtClean="0"/>
              <a:t>Выходы карбонатных пород на Среднем </a:t>
            </a:r>
            <a:r>
              <a:rPr lang="ru-RU" sz="1600" b="1" dirty="0" err="1" smtClean="0"/>
              <a:t>Тимане</a:t>
            </a:r>
            <a:r>
              <a:rPr lang="ru-RU" sz="1600" b="1" dirty="0" smtClean="0"/>
              <a:t> (1)</a:t>
            </a:r>
            <a:br>
              <a:rPr lang="ru-RU" sz="1600" b="1" dirty="0" smtClean="0"/>
            </a:br>
            <a:r>
              <a:rPr lang="ru-RU" sz="1600" b="1" dirty="0" smtClean="0"/>
              <a:t>и сформированная на них </a:t>
            </a:r>
            <a:r>
              <a:rPr lang="ru-RU" sz="1600" b="1" i="1" dirty="0" smtClean="0"/>
              <a:t>дерново-карбонатная почва </a:t>
            </a:r>
            <a:r>
              <a:rPr lang="ru-RU" sz="1600" b="1" dirty="0" smtClean="0"/>
              <a:t>(2)</a:t>
            </a:r>
          </a:p>
        </p:txBody>
      </p:sp>
      <p:pic>
        <p:nvPicPr>
          <p:cNvPr id="18435" name="Picture 7" descr="выходы карбонатов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665537"/>
            <a:ext cx="4643438" cy="3192463"/>
          </a:xfrm>
          <a:noFill/>
          <a:ln w="19050">
            <a:solidFill>
              <a:srgbClr val="990000"/>
            </a:solidFill>
          </a:ln>
        </p:spPr>
      </p:pic>
      <p:pic>
        <p:nvPicPr>
          <p:cNvPr id="18436" name="Picture 10" descr="дерново-карбонатна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016" y="3689350"/>
            <a:ext cx="2357437" cy="3168650"/>
          </a:xfrm>
          <a:noFill/>
          <a:ln w="19050">
            <a:solidFill>
              <a:srgbClr val="990000"/>
            </a:solidFill>
          </a:ln>
        </p:spPr>
      </p:pic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4284663" y="6237288"/>
            <a:ext cx="287337" cy="3698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1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6659563" y="6165850"/>
            <a:ext cx="288925" cy="3683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2</a:t>
            </a:r>
          </a:p>
        </p:txBody>
      </p:sp>
      <p:sp>
        <p:nvSpPr>
          <p:cNvPr id="18439" name="Прямоугольник 7"/>
          <p:cNvSpPr>
            <a:spLocks noChangeArrowheads="1"/>
          </p:cNvSpPr>
          <p:nvPr/>
        </p:nvSpPr>
        <p:spPr bwMode="auto">
          <a:xfrm>
            <a:off x="1" y="0"/>
            <a:ext cx="9144000" cy="3465564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b="1" dirty="0"/>
              <a:t>Особенности стадии </a:t>
            </a:r>
            <a:r>
              <a:rPr lang="ru-RU" sz="2000" b="1" i="1" dirty="0"/>
              <a:t>развития</a:t>
            </a:r>
            <a:r>
              <a:rPr lang="ru-RU" sz="2000" b="1" dirty="0"/>
              <a:t> </a:t>
            </a:r>
            <a:r>
              <a:rPr lang="ru-RU" sz="2000" b="1" dirty="0" smtClean="0"/>
              <a:t>почвы</a:t>
            </a:r>
          </a:p>
          <a:p>
            <a:pPr algn="ctr">
              <a:lnSpc>
                <a:spcPct val="80000"/>
              </a:lnSpc>
            </a:pPr>
            <a:endParaRPr lang="ru-RU" sz="2000" b="1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смена растений-пионеров высшей растительностью,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возрастание масштабов биологического круговорота с каждым его оборотом, 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усложнение биоценозов, 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i="1" dirty="0"/>
              <a:t> согласованность микропроцессов,</a:t>
            </a:r>
            <a:r>
              <a:rPr lang="ru-RU" dirty="0"/>
              <a:t> появление </a:t>
            </a:r>
            <a:r>
              <a:rPr lang="ru-RU" i="1" dirty="0" err="1"/>
              <a:t>мезопроцессов</a:t>
            </a:r>
            <a:r>
              <a:rPr lang="ru-RU" i="1" dirty="0"/>
              <a:t> и    макропроцессов</a:t>
            </a:r>
            <a:r>
              <a:rPr lang="ru-RU" dirty="0"/>
              <a:t>,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формирование специфических свойств и строения почвы,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появление профильной дифференциации почвы,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/>
              <a:t> появление согласованного биогеохимического </a:t>
            </a:r>
            <a:r>
              <a:rPr lang="ru-RU" dirty="0" smtClean="0"/>
              <a:t>круговорота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Содержимое 4" descr="аллююв. дернова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76672"/>
            <a:ext cx="2447925" cy="5716587"/>
          </a:xfrm>
        </p:spPr>
      </p:pic>
      <p:sp>
        <p:nvSpPr>
          <p:cNvPr id="19459" name="TextBox 5"/>
          <p:cNvSpPr txBox="1">
            <a:spLocks noChangeArrowheads="1"/>
          </p:cNvSpPr>
          <p:nvPr/>
        </p:nvSpPr>
        <p:spPr bwMode="auto">
          <a:xfrm>
            <a:off x="179512" y="6309320"/>
            <a:ext cx="60486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Дерновая кислая почва пойменного луга, республика Коми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2555875" y="115888"/>
            <a:ext cx="6588125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kern="0" dirty="0">
                <a:latin typeface="+mn-lt"/>
              </a:rPr>
              <a:t>Особенности стадии </a:t>
            </a:r>
            <a:r>
              <a:rPr lang="ru-RU" sz="2000" b="1" i="1" kern="0" dirty="0">
                <a:latin typeface="+mn-lt"/>
              </a:rPr>
              <a:t>«зрелой» </a:t>
            </a:r>
            <a:r>
              <a:rPr lang="ru-RU" sz="2000" b="1" kern="0" dirty="0">
                <a:latin typeface="+mn-lt"/>
              </a:rPr>
              <a:t>почвы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ru-RU" sz="2000" b="1" kern="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kern="0" dirty="0">
                <a:latin typeface="+mn-lt"/>
              </a:rPr>
              <a:t> -   биогеохимический круговорот (качественно и </a:t>
            </a:r>
            <a:r>
              <a:rPr lang="ru-RU" kern="0" dirty="0">
                <a:latin typeface="+mn-lt"/>
              </a:rPr>
              <a:t>количественно) приобретает относительную стабильность</a:t>
            </a:r>
            <a:r>
              <a:rPr lang="ru-RU" kern="0">
                <a:latin typeface="+mn-lt"/>
              </a:rPr>
              <a:t>, обеспечивает </a:t>
            </a:r>
            <a:r>
              <a:rPr lang="ru-RU" kern="0" dirty="0">
                <a:latin typeface="+mn-lt"/>
              </a:rPr>
              <a:t>воспроизводство строго определенной комбинации </a:t>
            </a:r>
            <a:r>
              <a:rPr lang="ru-RU" kern="0" dirty="0" err="1">
                <a:latin typeface="+mn-lt"/>
              </a:rPr>
              <a:t>мезопроцессов</a:t>
            </a:r>
            <a:r>
              <a:rPr lang="ru-RU" kern="0" dirty="0">
                <a:latin typeface="+mn-lt"/>
              </a:rPr>
              <a:t> (ЭПП),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ru-RU" kern="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-"/>
              <a:defRPr/>
            </a:pPr>
            <a:r>
              <a:rPr lang="ru-RU" kern="0" dirty="0">
                <a:latin typeface="+mn-lt"/>
              </a:rPr>
              <a:t>ЭПП согласованы в пространстве и во  времени, образуют макропроцессы,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-"/>
              <a:defRPr/>
            </a:pPr>
            <a:endParaRPr lang="ru-RU" kern="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kern="0" dirty="0">
                <a:latin typeface="+mn-lt"/>
              </a:rPr>
              <a:t>-    главные свойства и признаки почвы стабилизируются на определенном уровне.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ru-RU" kern="0" dirty="0">
              <a:latin typeface="+mn-lt"/>
            </a:endParaRPr>
          </a:p>
        </p:txBody>
      </p:sp>
      <p:pic>
        <p:nvPicPr>
          <p:cNvPr id="19461" name="Picture 8" descr="пойменный лу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356992"/>
            <a:ext cx="435996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141</TotalTime>
  <Words>777</Words>
  <Application>Microsoft Office PowerPoint</Application>
  <PresentationFormat>Экран (4:3)</PresentationFormat>
  <Paragraphs>139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Ретро</vt:lpstr>
      <vt:lpstr>Презентация PowerPoint</vt:lpstr>
      <vt:lpstr>Презентация PowerPoint</vt:lpstr>
      <vt:lpstr>Схема большого геологического круговорота веществ  (по А. Холмсу, с изменениями)</vt:lpstr>
      <vt:lpstr>Схема биологического круговорота веществ  в ландшафте (по А.И. Перельману)</vt:lpstr>
      <vt:lpstr>Презентация PowerPoint</vt:lpstr>
      <vt:lpstr>Виды микропроцессов</vt:lpstr>
      <vt:lpstr>Элементарные почвенные процессы (мезопроцессы)</vt:lpstr>
      <vt:lpstr>Проявление мезопроцессов в почвообразовании</vt:lpstr>
      <vt:lpstr>Стадии почвообразования</vt:lpstr>
      <vt:lpstr>Стадия начального почвообразования  </vt:lpstr>
      <vt:lpstr>Выходы карбонатных пород на Среднем Тимане (1) и сформированная на них дерново-карбонатная почва (2)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Процессы почвообразования</dc:title>
  <dc:creator>DNS</dc:creator>
  <cp:lastModifiedBy>user</cp:lastModifiedBy>
  <cp:revision>19</cp:revision>
  <dcterms:created xsi:type="dcterms:W3CDTF">2016-03-31T11:30:38Z</dcterms:created>
  <dcterms:modified xsi:type="dcterms:W3CDTF">2021-01-17T15:33:11Z</dcterms:modified>
</cp:coreProperties>
</file>